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3" r:id="rId2"/>
  </p:sldMasterIdLst>
  <p:sldIdLst>
    <p:sldId id="269" r:id="rId3"/>
    <p:sldId id="256" r:id="rId4"/>
    <p:sldId id="270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5"/>
  </p:normalViewPr>
  <p:slideViewPr>
    <p:cSldViewPr snapToGrid="0" snapToObjects="1">
      <p:cViewPr varScale="1">
        <p:scale>
          <a:sx n="113" d="100"/>
          <a:sy n="113" d="100"/>
        </p:scale>
        <p:origin x="6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1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emf"/><Relationship Id="rId4" Type="http://schemas.openxmlformats.org/officeDocument/2006/relationships/image" Target="../media/image30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Blu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6" y="322536"/>
            <a:ext cx="8902097" cy="65354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02920" y="1"/>
            <a:ext cx="5666935" cy="5739619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D46ED-C45A-5D4E-AA02-EF9EDB0FA1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322269"/>
            <a:ext cx="812800" cy="1083733"/>
          </a:xfrm>
          <a:prstGeom prst="rect">
            <a:avLst/>
          </a:prstGeom>
        </p:spPr>
      </p:pic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86298" y="5159269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4694" y="4473719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7DAA724C-3107-8C4A-A46D-AB498B3D6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503863"/>
            <a:ext cx="4976447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573359-3223-304A-9E4E-E3990C9773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3368001"/>
            <a:ext cx="4972830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3062031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– Nav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6178905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6" y="5493355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891791"/>
            <a:ext cx="6437410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3755929"/>
            <a:ext cx="6432731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8A9B26ED-91EB-374C-A70F-3562EDE10C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48"/>
          <a:stretch/>
        </p:blipFill>
        <p:spPr>
          <a:xfrm rot="10800000">
            <a:off x="2413326" y="83425"/>
            <a:ext cx="6730677" cy="2612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D5338-76BD-4C47-9834-F2629B5325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405152"/>
            <a:ext cx="977866" cy="13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50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6178905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6" y="5493355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2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891791"/>
            <a:ext cx="6437410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3755929"/>
            <a:ext cx="6432731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8ACD5-01D7-EA49-A1A8-0D5AC50A0B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82" y="407827"/>
            <a:ext cx="999731" cy="1332612"/>
          </a:xfrm>
          <a:prstGeom prst="rect">
            <a:avLst/>
          </a:prstGeom>
        </p:spPr>
      </p:pic>
      <p:sp>
        <p:nvSpPr>
          <p:cNvPr id="18" name="Freeform 77">
            <a:extLst>
              <a:ext uri="{FF2B5EF4-FFF2-40B4-BE49-F238E27FC236}">
                <a16:creationId xmlns:a16="http://schemas.microsoft.com/office/drawing/2014/main" id="{09D6DA44-3D41-5E45-80B2-97B2B0E76C11}"/>
              </a:ext>
            </a:extLst>
          </p:cNvPr>
          <p:cNvSpPr>
            <a:spLocks/>
          </p:cNvSpPr>
          <p:nvPr/>
        </p:nvSpPr>
        <p:spPr bwMode="auto">
          <a:xfrm>
            <a:off x="8393113" y="6400801"/>
            <a:ext cx="481012" cy="308099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723CD-1F5B-804C-A079-FE3D1017AF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084"/>
          <a:stretch/>
        </p:blipFill>
        <p:spPr>
          <a:xfrm>
            <a:off x="2244538" y="244782"/>
            <a:ext cx="6899462" cy="22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5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-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425002"/>
            <a:ext cx="8173580" cy="61144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927655"/>
            <a:ext cx="8169964" cy="4770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idx="1"/>
          </p:nvPr>
        </p:nvSpPr>
        <p:spPr>
          <a:xfrm>
            <a:off x="459685" y="1868557"/>
            <a:ext cx="8137665" cy="390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0857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93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469928"/>
            <a:ext cx="8587407" cy="52970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89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425002"/>
            <a:ext cx="8173580" cy="61144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927656"/>
            <a:ext cx="8169964" cy="446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894326"/>
            <a:ext cx="3826840" cy="380411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894326"/>
            <a:ext cx="3826840" cy="380411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19315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425002"/>
            <a:ext cx="8173580" cy="61144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927656"/>
            <a:ext cx="8169964" cy="446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5" y="1868557"/>
            <a:ext cx="8137665" cy="390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1214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469928"/>
            <a:ext cx="8587407" cy="52970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75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425002"/>
            <a:ext cx="8173580" cy="61144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927656"/>
            <a:ext cx="8169964" cy="446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894326"/>
            <a:ext cx="3826840" cy="3804111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894326"/>
            <a:ext cx="3826840" cy="3804111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6202409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908315"/>
            <a:ext cx="8229323" cy="280946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6956" y="3"/>
            <a:ext cx="1073426" cy="1577005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34629" y="35394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23838599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Teal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50523" y="325677"/>
            <a:ext cx="8893479" cy="65323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02920" y="1"/>
            <a:ext cx="5666935" cy="5739619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BFC587D-F4CD-7648-95B7-35FDAB007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5159269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321EFAD-F786-464B-B3E8-5DEEB972AF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4" y="4473719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1D80BBCD-01AA-2048-816B-1926C338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503863"/>
            <a:ext cx="4976447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F776777-542E-DD44-ADA8-B722AD386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3368001"/>
            <a:ext cx="4972830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7F4D8-5A99-1448-8564-FCC9065979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322269"/>
            <a:ext cx="812800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6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908315"/>
            <a:ext cx="8229323" cy="280946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6956" y="3"/>
            <a:ext cx="1073426" cy="1577005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34629" y="35394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344344724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908315"/>
            <a:ext cx="8229323" cy="280946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6956" y="3"/>
            <a:ext cx="1073426" cy="1577005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34629" y="35394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39989650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91175AD-5EC8-6C49-8218-F38BDE3E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1765300" y="-520699"/>
            <a:ext cx="6858000" cy="7899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2" y="2363626"/>
            <a:ext cx="7051729" cy="1881809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2559253"/>
            <a:ext cx="6435412" cy="14771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CB472-92BE-5E48-80A6-FC260AA96B83}"/>
              </a:ext>
            </a:extLst>
          </p:cNvPr>
          <p:cNvCxnSpPr/>
          <p:nvPr/>
        </p:nvCxnSpPr>
        <p:spPr>
          <a:xfrm>
            <a:off x="277813" y="625008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7">
            <a:extLst>
              <a:ext uri="{FF2B5EF4-FFF2-40B4-BE49-F238E27FC236}">
                <a16:creationId xmlns:a16="http://schemas.microsoft.com/office/drawing/2014/main" id="{4ABB29B8-DCAF-7B40-9E52-219D904D83D6}"/>
              </a:ext>
            </a:extLst>
          </p:cNvPr>
          <p:cNvSpPr>
            <a:spLocks/>
          </p:cNvSpPr>
          <p:nvPr/>
        </p:nvSpPr>
        <p:spPr bwMode="auto">
          <a:xfrm>
            <a:off x="8393113" y="6400801"/>
            <a:ext cx="481012" cy="308099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1971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52C1D42-AAA3-B04E-A034-F135878603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183" t="13402" r="10781" b="28503"/>
          <a:stretch/>
        </p:blipFill>
        <p:spPr>
          <a:xfrm>
            <a:off x="-317500" y="-326882"/>
            <a:ext cx="9461500" cy="71848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" y="2363626"/>
            <a:ext cx="7051729" cy="1881809"/>
          </a:xfrm>
          <a:prstGeom prst="rect">
            <a:avLst/>
          </a:prstGeom>
          <a:solidFill>
            <a:srgbClr val="18A3AC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639F-F884-C946-B140-A9518C6FB9A8}"/>
              </a:ext>
            </a:extLst>
          </p:cNvPr>
          <p:cNvCxnSpPr/>
          <p:nvPr/>
        </p:nvCxnSpPr>
        <p:spPr>
          <a:xfrm>
            <a:off x="277813" y="625008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08B3EA4E-B6EE-2549-8EB7-C25BC2142E7C}"/>
              </a:ext>
            </a:extLst>
          </p:cNvPr>
          <p:cNvSpPr>
            <a:spLocks/>
          </p:cNvSpPr>
          <p:nvPr/>
        </p:nvSpPr>
        <p:spPr bwMode="auto">
          <a:xfrm>
            <a:off x="8393113" y="6400801"/>
            <a:ext cx="481012" cy="308099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013E3FCC-D96C-D344-BBA3-51BB23D2A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2559253"/>
            <a:ext cx="6435412" cy="14771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86677571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88447-026C-8740-AB11-4D9C4007C6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14"/>
          <a:stretch/>
        </p:blipFill>
        <p:spPr>
          <a:xfrm>
            <a:off x="0" y="534826"/>
            <a:ext cx="9144000" cy="2365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" y="2363626"/>
            <a:ext cx="7051729" cy="1881809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58095-3588-1A4E-B981-253E9F1A1AEC}"/>
              </a:ext>
            </a:extLst>
          </p:cNvPr>
          <p:cNvCxnSpPr/>
          <p:nvPr/>
        </p:nvCxnSpPr>
        <p:spPr>
          <a:xfrm>
            <a:off x="277813" y="625008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81C2D974-A2EE-E349-AD5D-00B5C62A8CB7}"/>
              </a:ext>
            </a:extLst>
          </p:cNvPr>
          <p:cNvSpPr>
            <a:spLocks/>
          </p:cNvSpPr>
          <p:nvPr/>
        </p:nvSpPr>
        <p:spPr bwMode="auto">
          <a:xfrm>
            <a:off x="8393113" y="6400801"/>
            <a:ext cx="481012" cy="308099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18DED201-C78F-0E4A-B63C-520004DA7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2559253"/>
            <a:ext cx="6435412" cy="14771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76237131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719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3865187" y="2715240"/>
            <a:ext cx="1571041" cy="135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428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400" y="2513068"/>
            <a:ext cx="1373900" cy="18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Resear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/>
        </p:nvSpPr>
        <p:spPr bwMode="auto">
          <a:xfrm>
            <a:off x="6149582" y="2194560"/>
            <a:ext cx="2994421" cy="4663440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/>
        </p:nvSpPr>
        <p:spPr bwMode="auto">
          <a:xfrm>
            <a:off x="3" y="0"/>
            <a:ext cx="6149579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1"/>
            <a:ext cx="2994420" cy="26873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1932"/>
            <a:ext cx="6149580" cy="50060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E061F-A72A-5142-8A32-D6BACF33C6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93193"/>
            <a:ext cx="6149579" cy="1361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44D79-B0F4-1A43-9BD5-09FD9E662A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8" y="2687340"/>
            <a:ext cx="1615438" cy="21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2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Mt. Z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/>
        </p:nvSpPr>
        <p:spPr bwMode="auto">
          <a:xfrm>
            <a:off x="6149582" y="2194560"/>
            <a:ext cx="2994421" cy="466344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/>
        </p:nvSpPr>
        <p:spPr bwMode="auto">
          <a:xfrm>
            <a:off x="3" y="0"/>
            <a:ext cx="6149579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12549"/>
            <a:ext cx="2994420" cy="2662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1932"/>
            <a:ext cx="6149577" cy="5006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FD6C-4722-4647-8824-7BD62CB499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7" y="2659757"/>
            <a:ext cx="1615440" cy="215392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1F62F8-022A-8040-9203-343FE92FDB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5407" b="39964"/>
          <a:stretch/>
        </p:blipFill>
        <p:spPr>
          <a:xfrm>
            <a:off x="-993817" y="1"/>
            <a:ext cx="7143396" cy="18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Blu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322536"/>
            <a:ext cx="8908063" cy="65354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02920" y="1"/>
            <a:ext cx="5666935" cy="5739619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5159269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4" y="4473719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503863"/>
            <a:ext cx="4976447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3368001"/>
            <a:ext cx="4972830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322269"/>
            <a:ext cx="812800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8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Patient Ca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FBE2C-79B3-0741-8C4F-E79579E3B5C3}"/>
              </a:ext>
            </a:extLst>
          </p:cNvPr>
          <p:cNvSpPr/>
          <p:nvPr/>
        </p:nvSpPr>
        <p:spPr bwMode="auto">
          <a:xfrm>
            <a:off x="0" y="2194561"/>
            <a:ext cx="2994421" cy="466344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A96EE-AE7F-9D47-80E0-948746F73CBD}"/>
              </a:ext>
            </a:extLst>
          </p:cNvPr>
          <p:cNvSpPr/>
          <p:nvPr/>
        </p:nvSpPr>
        <p:spPr bwMode="auto">
          <a:xfrm>
            <a:off x="2756758" y="0"/>
            <a:ext cx="6387245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8378B-0C89-E14E-8069-2034FF2D0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" y="1"/>
            <a:ext cx="2760609" cy="2687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C622B-BC71-0F4D-ACEB-367F089B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676402"/>
            <a:ext cx="6387246" cy="5181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AB437-D405-6C43-9FA5-FD5F04163F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687339"/>
            <a:ext cx="1615440" cy="215392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CC52-4A32-374A-BF1E-0FA06087FD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4" t="5935" r="2464" b="11182"/>
          <a:stretch/>
        </p:blipFill>
        <p:spPr>
          <a:xfrm>
            <a:off x="2756142" y="40643"/>
            <a:ext cx="6387861" cy="16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2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Educ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4FBBD5-5854-194C-9766-1823F3F5452C}"/>
              </a:ext>
            </a:extLst>
          </p:cNvPr>
          <p:cNvSpPr/>
          <p:nvPr/>
        </p:nvSpPr>
        <p:spPr bwMode="auto">
          <a:xfrm>
            <a:off x="0" y="2194561"/>
            <a:ext cx="2994421" cy="466344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282E7-F7BC-5A48-9E5F-4ECBFDF952A0}"/>
              </a:ext>
            </a:extLst>
          </p:cNvPr>
          <p:cNvSpPr/>
          <p:nvPr/>
        </p:nvSpPr>
        <p:spPr bwMode="auto">
          <a:xfrm>
            <a:off x="2756758" y="0"/>
            <a:ext cx="6387245" cy="21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94893-0820-A743-86A6-BDEB411A72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2756753" cy="2687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2EA7E-47D5-4248-9461-6049F4FA2F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676402"/>
            <a:ext cx="6387246" cy="51815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F1DBF9-E6D2-EC49-80D7-6EE1B776A5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74" b="37397"/>
          <a:stretch/>
        </p:blipFill>
        <p:spPr>
          <a:xfrm>
            <a:off x="2756140" y="20340"/>
            <a:ext cx="6387860" cy="1656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6DF26-9AA1-AC46-9695-22DFD8CE98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687339"/>
            <a:ext cx="1615440" cy="215392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2570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558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629135"/>
            <a:ext cx="1307578" cy="113000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5764696"/>
            <a:ext cx="8984974" cy="109330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2504663"/>
            <a:ext cx="6141359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6155226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470D759-0E0E-8249-AFAC-A75A00A3758F}" type="datetime1">
              <a:rPr lang="en-US" smtClean="0"/>
              <a:t>2/14/25</a:t>
            </a:fld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6" y="5469677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4246881"/>
            <a:ext cx="6147682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72211061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637901"/>
            <a:ext cx="1297452" cy="112125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5764696"/>
            <a:ext cx="8984974" cy="109330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6155226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2C759A4-81DB-2B49-BAD8-20F4759D56E4}" type="datetime1">
              <a:rPr lang="en-US" smtClean="0"/>
              <a:t>2/14/25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4246881"/>
            <a:ext cx="6147682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6" y="5469677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8F50CE7-BE49-DF46-A309-403467331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01" y="2504663"/>
            <a:ext cx="6141359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09634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59026" y="5764696"/>
            <a:ext cx="8984974" cy="109330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2504663"/>
            <a:ext cx="6141359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6155226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4AD83FAE-0AD2-084F-918F-E696D117757B}" type="datetime1">
              <a:rPr lang="en-US" smtClean="0"/>
              <a:t>2/14/25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4246881"/>
            <a:ext cx="6147682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6" y="5469677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18279-066F-DC44-B86B-14E3FAD2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637901"/>
            <a:ext cx="1297452" cy="11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7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425002"/>
            <a:ext cx="8173580" cy="611449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927656"/>
            <a:ext cx="8169964" cy="446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9FF64-C01C-5C4C-8AB2-E760BF7690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869017"/>
            <a:ext cx="8169964" cy="390948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689320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7749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450575"/>
            <a:ext cx="8587407" cy="54201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5550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425002"/>
            <a:ext cx="8173580" cy="611449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927656"/>
            <a:ext cx="8169964" cy="446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69704F-E66B-5B41-BF3B-8C6539B484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869017"/>
            <a:ext cx="3915528" cy="390948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9F718F-E8D1-5640-A678-0137FDBAEC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33354" y="1869017"/>
            <a:ext cx="3915528" cy="390948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751898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Teal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6" y="322536"/>
            <a:ext cx="8902097" cy="65354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02920" y="1"/>
            <a:ext cx="5666935" cy="573961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EA5AAF51-36B8-9940-ACBC-F45CDFBB6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5159269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4A4BD1-BDC4-5847-8479-2F6EAA1BF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4" y="4473719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348B5-ADBC-3742-81A7-0E4C003890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90" y="322270"/>
            <a:ext cx="812800" cy="1083439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3D807373-E9A5-9F41-8251-72DE5DC0C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503863"/>
            <a:ext cx="4976447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66BC5E-F1DA-6A44-9B69-93266278F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3368001"/>
            <a:ext cx="4972830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293527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4" y="265044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908315"/>
            <a:ext cx="8229323" cy="280946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5498756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4" y="265044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908315"/>
            <a:ext cx="8229323" cy="280946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lorem ipsum.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391157055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4" y="265044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908315"/>
            <a:ext cx="8229323" cy="280946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4929106"/>
            <a:ext cx="6513958" cy="573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5307938"/>
            <a:ext cx="6513958" cy="5879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378066228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2339688"/>
            <a:ext cx="6593258" cy="1906851"/>
          </a:xfrm>
        </p:spPr>
        <p:txBody>
          <a:bodyPr anchor="ctr">
            <a:noAutofit/>
          </a:bodyPr>
          <a:lstStyle>
            <a:lvl1pPr>
              <a:defRPr sz="3600" b="0" i="0" baseline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3" y="2358889"/>
            <a:ext cx="248479" cy="1881809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5510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2339688"/>
            <a:ext cx="6593258" cy="1906851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2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3" y="2358889"/>
            <a:ext cx="248479" cy="1881809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75295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2339688"/>
            <a:ext cx="6593258" cy="1906851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3" y="2358889"/>
            <a:ext cx="248479" cy="1881809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224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960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3865187" y="2710217"/>
            <a:ext cx="1571041" cy="136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785" y="2716696"/>
            <a:ext cx="1574426" cy="136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52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13" y="2513068"/>
            <a:ext cx="1374274" cy="18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5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Blue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322271"/>
            <a:ext cx="8902097" cy="65357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02920" y="1"/>
            <a:ext cx="5666935" cy="5739619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5159269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4" y="4473719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503863"/>
            <a:ext cx="4976447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3368001"/>
            <a:ext cx="4972830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322269"/>
            <a:ext cx="812800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322271"/>
            <a:ext cx="8902097" cy="65357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02920" y="1"/>
            <a:ext cx="5666935" cy="5739619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5159269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4" y="4473719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503863"/>
            <a:ext cx="4976447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3368001"/>
            <a:ext cx="4972830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322269"/>
            <a:ext cx="812800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3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Magen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322271"/>
            <a:ext cx="8902097" cy="65357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02920" y="1"/>
            <a:ext cx="5666935" cy="5739619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5159269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4" y="4473719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503863"/>
            <a:ext cx="4976447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3368001"/>
            <a:ext cx="4972830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322269"/>
            <a:ext cx="812800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78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5515992"/>
            <a:ext cx="9144000" cy="134200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6178905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6" y="5493355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6506E1-BB8B-7045-8D57-C400CDE42A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1765300" y="-520699"/>
            <a:ext cx="6858000" cy="789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61EED-DF40-EF49-BA4F-8A8FD2939B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405152"/>
            <a:ext cx="977866" cy="1303821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891791"/>
            <a:ext cx="6437410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3755929"/>
            <a:ext cx="6432731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20801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– 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6178905"/>
            <a:ext cx="1925338" cy="238607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CAD085-E8A6-8845-BD4E-CB4CCA059FC4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6" y="5493355"/>
            <a:ext cx="4191461" cy="56895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891791"/>
            <a:ext cx="6437410" cy="1749284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3755929"/>
            <a:ext cx="6432731" cy="6776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9BA6BCF-2F1A-8443-A8DC-13CF462899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227" t="19283" r="-18229" b="-22843"/>
          <a:stretch/>
        </p:blipFill>
        <p:spPr>
          <a:xfrm rot="5400000">
            <a:off x="357070" y="-3411364"/>
            <a:ext cx="13816508" cy="967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021FC-6CE9-D549-BE7A-5D94B0888C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405152"/>
            <a:ext cx="977866" cy="13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33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6470130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8" y="6453506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/>
        </p:nvCxnSpPr>
        <p:spPr>
          <a:xfrm>
            <a:off x="277813" y="625008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/>
        </p:nvSpPr>
        <p:spPr bwMode="auto">
          <a:xfrm>
            <a:off x="8393113" y="6400801"/>
            <a:ext cx="481012" cy="308099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7A11AC4-0317-9648-9B11-2E4A9F79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685" y="1868557"/>
            <a:ext cx="8137665" cy="390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EA57C94-8CEE-E147-BA04-6441537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9630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ransition>
    <p:fade/>
  </p:transition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200000"/>
        </a:lnSpc>
        <a:spcBef>
          <a:spcPts val="0"/>
        </a:spcBef>
        <a:buClr>
          <a:srgbClr val="18A3AC"/>
        </a:buClr>
        <a:buSzPct val="80000"/>
        <a:buFont typeface="Wingdings" charset="2"/>
        <a:buChar char="§"/>
        <a:defRPr lang="en-US" sz="20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9685" y="1868557"/>
            <a:ext cx="8137665" cy="390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85" y="425002"/>
            <a:ext cx="8173580" cy="61144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6470130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8" y="6453506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/>
        </p:nvCxnSpPr>
        <p:spPr>
          <a:xfrm>
            <a:off x="277813" y="6250080"/>
            <a:ext cx="859536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/>
        </p:nvSpPr>
        <p:spPr bwMode="auto">
          <a:xfrm>
            <a:off x="8393113" y="6400801"/>
            <a:ext cx="481012" cy="308099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2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transition>
    <p:fade/>
  </p:transition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9B2FCBB-5C8D-2224-8CDC-9A10D092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2930" y="5414333"/>
            <a:ext cx="4191461" cy="5689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63" y="1891791"/>
            <a:ext cx="6437410" cy="174928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An Open Source Technology Stack for Transcription and Sentiment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5"/>
          </p:nvPr>
        </p:nvSpPr>
        <p:spPr>
          <a:xfrm>
            <a:off x="440267" y="3996267"/>
            <a:ext cx="6333364" cy="1061155"/>
          </a:xfrm>
        </p:spPr>
        <p:txBody>
          <a:bodyPr>
            <a:normAutofit/>
          </a:bodyPr>
          <a:lstStyle/>
          <a:p>
            <a:r>
              <a:rPr lang="en-US" dirty="0"/>
              <a:t>Geoffrey Boushey</a:t>
            </a:r>
          </a:p>
          <a:p>
            <a:r>
              <a:rPr lang="en-US" dirty="0"/>
              <a:t>UCSF Library</a:t>
            </a:r>
          </a:p>
          <a:p>
            <a:r>
              <a:rPr lang="en-US" dirty="0"/>
              <a:t>Data Science and Open Scholarship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10606"/>
          </a:xfrm>
        </p:spPr>
        <p:txBody>
          <a:bodyPr/>
          <a:lstStyle/>
          <a:p>
            <a:r>
              <a:rPr dirty="0"/>
              <a:t>Technologies Used: Hugging Face Transformers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889"/>
            <a:ext cx="8229600" cy="3981274"/>
          </a:xfrm>
        </p:spPr>
        <p:txBody>
          <a:bodyPr/>
          <a:lstStyle/>
          <a:p>
            <a:r>
              <a:rPr dirty="0"/>
              <a:t>Pre-trained models like </a:t>
            </a:r>
            <a:r>
              <a:rPr dirty="0" err="1"/>
              <a:t>DistilBERT</a:t>
            </a:r>
            <a:r>
              <a:rPr dirty="0"/>
              <a:t> and BART for sentiment analysis and classification.</a:t>
            </a:r>
          </a:p>
          <a:p>
            <a:r>
              <a:rPr dirty="0" err="1"/>
              <a:t>DistilBERT</a:t>
            </a:r>
            <a:r>
              <a:rPr dirty="0"/>
              <a:t> fine-tuned on the SST-2 dataset (movie reviews).</a:t>
            </a:r>
          </a:p>
          <a:p>
            <a:r>
              <a:rPr dirty="0"/>
              <a:t>BART designed for text classification tasks.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78341"/>
          </a:xfrm>
        </p:spPr>
        <p:txBody>
          <a:bodyPr>
            <a:normAutofit/>
          </a:bodyPr>
          <a:lstStyle/>
          <a:p>
            <a:r>
              <a:rPr dirty="0"/>
              <a:t>Practical Considerations for Specialized Data: Limitations of General-Purpose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8444"/>
            <a:ext cx="8229600" cy="4037719"/>
          </a:xfrm>
        </p:spPr>
        <p:txBody>
          <a:bodyPr/>
          <a:lstStyle/>
          <a:p>
            <a:r>
              <a:rPr dirty="0"/>
              <a:t>Models may struggle with domain-specific language, leading to less accurate results.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0518"/>
          </a:xfrm>
        </p:spPr>
        <p:txBody>
          <a:bodyPr>
            <a:normAutofit/>
          </a:bodyPr>
          <a:lstStyle/>
          <a:p>
            <a:r>
              <a:rPr dirty="0"/>
              <a:t>Specialized </a:t>
            </a:r>
            <a:r>
              <a:rPr lang="en-US" dirty="0"/>
              <a:t>vs Generalized Models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622"/>
            <a:ext cx="8229600" cy="4929541"/>
          </a:xfrm>
        </p:spPr>
        <p:txBody>
          <a:bodyPr/>
          <a:lstStyle/>
          <a:p>
            <a:r>
              <a:rPr dirty="0"/>
              <a:t>Training specialized models requires large datasets and high costs.</a:t>
            </a:r>
            <a:endParaRPr lang="en-US" dirty="0"/>
          </a:p>
          <a:p>
            <a:r>
              <a:rPr lang="en-US" dirty="0"/>
              <a:t>Supervised classification models require a training dataset. This can require a prohibitive amount of human effort.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932340"/>
          </a:xfrm>
        </p:spPr>
        <p:txBody>
          <a:bodyPr/>
          <a:lstStyle/>
          <a:p>
            <a:r>
              <a:rPr lang="en-US" dirty="0"/>
              <a:t>Customized vs Generalized Models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732"/>
            <a:ext cx="8229600" cy="4534431"/>
          </a:xfrm>
        </p:spPr>
        <p:txBody>
          <a:bodyPr>
            <a:normAutofit/>
          </a:bodyPr>
          <a:lstStyle/>
          <a:p>
            <a:r>
              <a:rPr lang="en-US" dirty="0"/>
              <a:t>Customized models requires large datasets and high costs</a:t>
            </a:r>
          </a:p>
          <a:p>
            <a:r>
              <a:rPr dirty="0"/>
              <a:t>General models are more feasible and cost-effective for many tasks.</a:t>
            </a:r>
          </a:p>
          <a:p>
            <a:r>
              <a:rPr lang="en-US" dirty="0"/>
              <a:t>Customized models may capture nuances not present in generalized training data sets.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685" y="1704623"/>
            <a:ext cx="8137665" cy="4073328"/>
          </a:xfrm>
        </p:spPr>
        <p:txBody>
          <a:bodyPr/>
          <a:lstStyle/>
          <a:p>
            <a:r>
              <a:rPr dirty="0"/>
              <a:t>Whisper and Hugging Face Transformers offer low-cost, flexible solutions for transcription and sentiment analysis</a:t>
            </a:r>
            <a:endParaRPr lang="en-US" dirty="0"/>
          </a:p>
          <a:p>
            <a:r>
              <a:rPr lang="en-US" dirty="0"/>
              <a:t>Local implementation and open source software can ensure guardrails on costs.</a:t>
            </a:r>
            <a:endParaRPr dirty="0"/>
          </a:p>
          <a:p>
            <a:r>
              <a:rPr lang="en-US" dirty="0"/>
              <a:t>Works well</a:t>
            </a:r>
            <a:r>
              <a:rPr dirty="0"/>
              <a:t> for small</a:t>
            </a:r>
            <a:r>
              <a:rPr lang="en-US" dirty="0"/>
              <a:t> to medium </a:t>
            </a:r>
            <a:r>
              <a:rPr dirty="0"/>
              <a:t>scale research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Open-Source Technology for Transcription &amp; Sentiment Analysis</a:t>
            </a:r>
          </a:p>
        </p:txBody>
      </p:sp>
      <p:pic>
        <p:nvPicPr>
          <p:cNvPr id="5" name="Content Placeholder 4" descr="A close-up of a staircase&#10;&#10;Description automatically generated">
            <a:extLst>
              <a:ext uri="{FF2B5EF4-FFF2-40B4-BE49-F238E27FC236}">
                <a16:creationId xmlns:a16="http://schemas.microsoft.com/office/drawing/2014/main" id="{A25AA183-AC66-75CD-3CBE-E303FD2AE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562" y="1868488"/>
            <a:ext cx="5619150" cy="391001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8736-A5FC-0A8A-1983-0221E5EF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8977-2194-5DEE-ACC2-FB40752F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b="0" i="0" u="none" strike="noStrike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archive.org</a:t>
            </a:r>
            <a:r>
              <a:rPr lang="en-US" b="0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/download/tobacco_wbr62a00/tobacco_wbr62a00.mp4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6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workshop today will f</a:t>
            </a:r>
            <a:r>
              <a:rPr dirty="0"/>
              <a:t>ocus on </a:t>
            </a:r>
            <a:r>
              <a:rPr lang="en-US" dirty="0"/>
              <a:t>technologies for learning, experimenting, and small to medium scale </a:t>
            </a:r>
            <a:r>
              <a:rPr dirty="0"/>
              <a:t>research projects.</a:t>
            </a:r>
          </a:p>
          <a:p>
            <a:pPr lvl="1"/>
            <a:r>
              <a:rPr dirty="0"/>
              <a:t>Whisper: Open-source transcription tool.</a:t>
            </a:r>
          </a:p>
          <a:p>
            <a:pPr lvl="1"/>
            <a:r>
              <a:rPr dirty="0"/>
              <a:t>Hugging Face Transformers: Sentiment analysis and text classification.</a:t>
            </a:r>
            <a:endParaRPr lang="en-US" dirty="0"/>
          </a:p>
          <a:p>
            <a:pPr lvl="1"/>
            <a:r>
              <a:rPr lang="en-US" dirty="0" err="1"/>
              <a:t>Colab</a:t>
            </a:r>
            <a:r>
              <a:rPr lang="en-US" dirty="0"/>
              <a:t>: a </a:t>
            </a:r>
            <a:r>
              <a:rPr lang="en-US" dirty="0" err="1"/>
              <a:t>jupyter</a:t>
            </a:r>
            <a:r>
              <a:rPr lang="en-US" dirty="0"/>
              <a:t> notebook available through google drive.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Benefits: Cost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No Unexpected Costs: Avoid surprise charges by running locally or on platforms like Google </a:t>
            </a:r>
            <a:r>
              <a:rPr dirty="0" err="1"/>
              <a:t>Colab</a:t>
            </a:r>
            <a:r>
              <a:rPr dirty="0"/>
              <a:t>.</a:t>
            </a:r>
          </a:p>
          <a:p>
            <a:r>
              <a:rPr dirty="0"/>
              <a:t>Predictable Costs: </a:t>
            </a:r>
            <a:r>
              <a:rPr dirty="0" err="1"/>
              <a:t>Colab</a:t>
            </a:r>
            <a:r>
              <a:rPr dirty="0"/>
              <a:t> limits access instead of charging for overuse.</a:t>
            </a:r>
          </a:p>
          <a:p>
            <a:r>
              <a:rPr dirty="0"/>
              <a:t>Complete Usage Control: No reliance on institutional payment methods</a:t>
            </a:r>
            <a:r>
              <a:rPr lang="en-US" dirty="0"/>
              <a:t> or need to provide a credit card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Benefits: Flexibility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Full Customization: Tailor models to specific needs.</a:t>
            </a:r>
          </a:p>
          <a:p>
            <a:r>
              <a:rPr dirty="0"/>
              <a:t>Unrestricted Experimentation: Avoid API limits or per-use charges.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Benefits: </a:t>
            </a:r>
            <a:r>
              <a:rPr lang="en-US" dirty="0"/>
              <a:t>Lower Cost and Complexity for Small to Medium Size </a:t>
            </a:r>
            <a:r>
              <a:rPr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Low-Cost Solutions: </a:t>
            </a:r>
            <a:r>
              <a:rPr lang="en-US" dirty="0"/>
              <a:t>Open source, locally run often provides sufficient compute power</a:t>
            </a:r>
            <a:r>
              <a:rPr dirty="0"/>
              <a:t> for </a:t>
            </a:r>
            <a:r>
              <a:rPr lang="en-US" dirty="0"/>
              <a:t>research projects </a:t>
            </a:r>
            <a:r>
              <a:rPr dirty="0"/>
              <a:t>or prototypes.</a:t>
            </a:r>
          </a:p>
          <a:p>
            <a:r>
              <a:rPr dirty="0"/>
              <a:t>Quick Prototyping: Rapid experimentation without managing cloud services.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Drawbacks: Limited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GPU/Hardware Constraints: Local machines or </a:t>
            </a:r>
            <a:r>
              <a:rPr dirty="0" err="1"/>
              <a:t>Colab</a:t>
            </a:r>
            <a:r>
              <a:rPr dirty="0"/>
              <a:t> resources may be limited.</a:t>
            </a:r>
          </a:p>
          <a:p>
            <a:r>
              <a:rPr dirty="0"/>
              <a:t>Scaling Issues: Open-source works well for small tasks, but large-scale projects may face challenges.</a:t>
            </a:r>
            <a:endParaRPr lang="en-US" dirty="0"/>
          </a:p>
          <a:p>
            <a:r>
              <a:rPr lang="en-US" dirty="0"/>
              <a:t>Community-Driven Support: Might take longer to resolve issues compared to commercial services.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65451"/>
          </a:xfrm>
        </p:spPr>
        <p:txBody>
          <a:bodyPr/>
          <a:lstStyle/>
          <a:p>
            <a:r>
              <a:rPr dirty="0"/>
              <a:t>Technologies Used: Whisper (Transcription)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78756"/>
            <a:ext cx="8229600" cy="3947407"/>
          </a:xfrm>
        </p:spPr>
        <p:txBody>
          <a:bodyPr/>
          <a:lstStyle/>
          <a:p>
            <a:r>
              <a:rPr dirty="0"/>
              <a:t>Open-source automatic speech recognition (ASR) by OpenAI.</a:t>
            </a:r>
          </a:p>
          <a:p>
            <a:r>
              <a:rPr dirty="0"/>
              <a:t>Trained on over 680,000 hours of multilingual data.</a:t>
            </a:r>
          </a:p>
          <a:p>
            <a:r>
              <a:rPr dirty="0"/>
              <a:t>Converts audio/video files to text.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CSF Contemporary Pattern 1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UCSF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5AF78529-A89B-1E41-BE10-0E2BEF66F84E}"/>
    </a:ext>
  </a:extLst>
</a:theme>
</file>

<file path=ppt/theme/theme2.xml><?xml version="1.0" encoding="utf-8"?>
<a:theme xmlns:a="http://schemas.openxmlformats.org/drawingml/2006/main" name="UCSF Classic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noAutofit/>
      </a:bodyPr>
      <a:lstStyle>
        <a:defPPr marL="342900" indent="-342900">
          <a:buClr>
            <a:schemeClr val="accent1"/>
          </a:buClr>
          <a:buSzPct val="80000"/>
          <a:buFont typeface="Wingdings" charset="2"/>
          <a:buChar char="§"/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D9C2AF2E-EB53-994D-B007-E3AEEE4B0E8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UCSF_MasterBrandPowerPoint Template_16x9</Template>
  <TotalTime>29</TotalTime>
  <Words>452</Words>
  <Application>Microsoft Macintosh PowerPoint</Application>
  <PresentationFormat>On-screen Show (4:3)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.AppleSystemUIFont</vt:lpstr>
      <vt:lpstr>Arial</vt:lpstr>
      <vt:lpstr>Courier New</vt:lpstr>
      <vt:lpstr>Garamond</vt:lpstr>
      <vt:lpstr>Wingdings</vt:lpstr>
      <vt:lpstr>UCSF Contemporary Pattern 1</vt:lpstr>
      <vt:lpstr>UCSF Classic</vt:lpstr>
      <vt:lpstr>An Open Source Technology Stack for Transcription and Sentiment Analysis</vt:lpstr>
      <vt:lpstr>Open-Source Technology for Transcription &amp; Sentiment Analysis</vt:lpstr>
      <vt:lpstr>Sample Record</vt:lpstr>
      <vt:lpstr>Overview</vt:lpstr>
      <vt:lpstr>Benefits: Cost Control</vt:lpstr>
      <vt:lpstr>Benefits: Flexibility</vt:lpstr>
      <vt:lpstr>Benefits: Lower Cost and Complexity for Small to Medium Size Projects</vt:lpstr>
      <vt:lpstr>Drawbacks: Limited Resources</vt:lpstr>
      <vt:lpstr>Technologies Used: Whisper (Transcription)</vt:lpstr>
      <vt:lpstr>Technologies Used: Hugging Face Transformers</vt:lpstr>
      <vt:lpstr>Practical Considerations for Specialized Data: Limitations of General-Purpose Models</vt:lpstr>
      <vt:lpstr>Specialized vs Generalized Models</vt:lpstr>
      <vt:lpstr>Customized vs Generalized Models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Boushey, Geoffrey</cp:lastModifiedBy>
  <cp:revision>4</cp:revision>
  <dcterms:created xsi:type="dcterms:W3CDTF">2013-01-27T09:14:16Z</dcterms:created>
  <dcterms:modified xsi:type="dcterms:W3CDTF">2025-02-14T20:21:16Z</dcterms:modified>
  <cp:category/>
</cp:coreProperties>
</file>